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88" r:id="rId4"/>
    <p:sldId id="268" r:id="rId5"/>
    <p:sldId id="279" r:id="rId6"/>
    <p:sldId id="278" r:id="rId7"/>
    <p:sldId id="276" r:id="rId8"/>
    <p:sldId id="277" r:id="rId9"/>
    <p:sldId id="289" r:id="rId10"/>
    <p:sldId id="275" r:id="rId11"/>
  </p:sldIdLst>
  <p:sldSz cx="9144000" cy="6858000" type="screen4x3"/>
  <p:notesSz cx="6858000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BE23A-3271-47A9-9197-25C2F21ACF05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ADB62-A6D0-43E2-8895-ACBA74FBC5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D64E0-70D9-4D19-A500-9A9C93C4DE4E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B3E55-8722-4D97-91BC-57FFEBEEEA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EE4E2-05DF-4244-B11A-ABF64263F3BD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C214-3DB9-4FA6-8834-80FA74972D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1C3A6-E47F-4EC0-87BA-8B906C27E97A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A3962-94EA-476A-A567-1CEF2536C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530F7-BFA6-448E-A5A3-22B5EF0C7219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694D-656C-4B76-8784-72309A5DF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2E2E3-7218-402B-A011-095697E8B2B4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11E2A-8200-4E8C-8174-2475C99E9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7EBB1-8210-4ED0-AE64-05FB28F81345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C3A7E-86AC-45C6-BE6B-D383B84A7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C4AF4-2CBB-4F3B-9860-3545CF2EAC38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5BAA4-F272-4C9F-9FE5-3F9533894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06982-C853-428C-AEFB-49215008348A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93FC8-6C5D-43C3-9CBB-15BE61975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B95FC-D770-4CAE-A956-61681400ACF9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A5392-7DED-418B-8050-4A99D0E0A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970BF-E3A4-43BD-AAD4-909A98B75A1A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8FF2E-49A1-445E-8203-F300C138E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D47066-A130-4C69-868A-F204A13ABCFD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AA1AD8-3795-4A8B-8CEE-E49EFD1BF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4800" b="1" dirty="0" smtClean="0"/>
              <a:t>CE Expert System</a:t>
            </a:r>
          </a:p>
          <a:p>
            <a:pPr algn="ctr">
              <a:buFont typeface="Arial" charset="0"/>
              <a:buNone/>
            </a:pPr>
            <a:r>
              <a:rPr lang="en-US" sz="4800" b="1" dirty="0" smtClean="0"/>
              <a:t>Release 39.0</a:t>
            </a:r>
          </a:p>
          <a:p>
            <a:pPr algn="ctr">
              <a:buFont typeface="Arial" charset="0"/>
              <a:buNone/>
            </a:pPr>
            <a:r>
              <a:rPr lang="en-US" sz="4800" b="1" dirty="0" smtClean="0"/>
              <a:t>---</a:t>
            </a:r>
          </a:p>
          <a:p>
            <a:pPr algn="ctr">
              <a:buFont typeface="Arial" charset="0"/>
              <a:buNone/>
            </a:pPr>
            <a:r>
              <a:rPr lang="en-US" sz="4800" b="1" dirty="0" smtClean="0"/>
              <a:t>Form Changes</a:t>
            </a:r>
          </a:p>
          <a:p>
            <a:pPr lvl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066800"/>
            <a:ext cx="6942137" cy="3000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9698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612775"/>
          </a:xfrm>
        </p:spPr>
        <p:txBody>
          <a:bodyPr/>
          <a:lstStyle/>
          <a:p>
            <a:pPr algn="l"/>
            <a:r>
              <a:rPr lang="en-US" sz="2400" b="1" u="sng" smtClean="0"/>
              <a:t>CE Part B, Section A-7 --- Displacement Section (CQ #163)</a:t>
            </a:r>
            <a:endParaRPr lang="en-US" sz="2400" b="1" smtClean="0"/>
          </a:p>
        </p:txBody>
      </p:sp>
      <p:sp>
        <p:nvSpPr>
          <p:cNvPr id="5" name="Oval Callout 4"/>
          <p:cNvSpPr/>
          <p:nvPr/>
        </p:nvSpPr>
        <p:spPr>
          <a:xfrm>
            <a:off x="1371600" y="4495800"/>
            <a:ext cx="7010400" cy="1524000"/>
          </a:xfrm>
          <a:prstGeom prst="wedgeEllipseCallout">
            <a:avLst>
              <a:gd name="adj1" fmla="val -18762"/>
              <a:gd name="adj2" fmla="val -103707"/>
            </a:avLst>
          </a:prstGeom>
          <a:solidFill>
            <a:schemeClr val="bg2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Reword to say “If there are displacements, analyze the availability of replacement facilities”.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612775"/>
          </a:xfrm>
        </p:spPr>
        <p:txBody>
          <a:bodyPr/>
          <a:lstStyle/>
          <a:p>
            <a:pPr algn="l"/>
            <a:r>
              <a:rPr lang="en-US" sz="2400" b="1" u="sng" dirty="0" smtClean="0"/>
              <a:t>Multiple BRPA Matrices in Single Packages (CQ #179)</a:t>
            </a:r>
            <a:endParaRPr lang="en-US" sz="2400" b="1" dirty="0" smtClean="0"/>
          </a:p>
        </p:txBody>
      </p:sp>
      <p:sp>
        <p:nvSpPr>
          <p:cNvPr id="5" name="Oval Callout 4"/>
          <p:cNvSpPr/>
          <p:nvPr/>
        </p:nvSpPr>
        <p:spPr>
          <a:xfrm>
            <a:off x="1371600" y="1981200"/>
            <a:ext cx="6400800" cy="2133600"/>
          </a:xfrm>
          <a:prstGeom prst="wedgeEllipseCallout">
            <a:avLst>
              <a:gd name="adj1" fmla="val -14660"/>
              <a:gd name="adj2" fmla="val -48364"/>
            </a:avLst>
          </a:prstGeom>
          <a:solidFill>
            <a:schemeClr val="bg2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The system now produces a BRPA matrix for </a:t>
            </a:r>
            <a:r>
              <a:rPr lang="en-US" i="1" dirty="0" smtClean="0"/>
              <a:t>every</a:t>
            </a:r>
            <a:r>
              <a:rPr lang="en-US" dirty="0" smtClean="0"/>
              <a:t> structure and roadway associated with </a:t>
            </a:r>
            <a:r>
              <a:rPr lang="en-US" i="1" dirty="0" smtClean="0"/>
              <a:t>every</a:t>
            </a:r>
            <a:r>
              <a:rPr lang="en-US" dirty="0" smtClean="0"/>
              <a:t> MPMS project on a given BRPA package.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612775"/>
          </a:xfrm>
        </p:spPr>
        <p:txBody>
          <a:bodyPr/>
          <a:lstStyle/>
          <a:p>
            <a:pPr algn="l"/>
            <a:r>
              <a:rPr lang="en-US" sz="2400" b="1" u="sng" dirty="0" smtClean="0"/>
              <a:t>Changes to Required Attachments (CQ #148)</a:t>
            </a:r>
            <a:endParaRPr lang="en-US" sz="2400" b="1" dirty="0" smtClean="0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066800"/>
            <a:ext cx="3981450" cy="14287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Oval Callout 4"/>
          <p:cNvSpPr/>
          <p:nvPr/>
        </p:nvSpPr>
        <p:spPr>
          <a:xfrm>
            <a:off x="457200" y="2514600"/>
            <a:ext cx="8153400" cy="3962400"/>
          </a:xfrm>
          <a:prstGeom prst="wedgeEllipseCallout">
            <a:avLst>
              <a:gd name="adj1" fmla="val -12449"/>
              <a:gd name="adj2" fmla="val -57404"/>
            </a:avLst>
          </a:prstGeom>
          <a:solidFill>
            <a:schemeClr val="bg2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Throughout all forms, </a:t>
            </a:r>
            <a:r>
              <a:rPr lang="en-US" dirty="0" smtClean="0"/>
              <a:t>specific references to required attachments have been removed, such as “(ATTACH TO THE CEE.)”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A new FAQ has been associated with all forms that explains the new attachment requirements.  There are fewer required attachments than before this release.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FAQ wording encourages users to not attach non-required documentation, but instead keep files with Technical Support Data.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524000"/>
            <a:ext cx="7265987" cy="4476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612775"/>
          </a:xfrm>
        </p:spPr>
        <p:txBody>
          <a:bodyPr/>
          <a:lstStyle/>
          <a:p>
            <a:pPr algn="l"/>
            <a:r>
              <a:rPr lang="en-US" sz="2400" b="1" u="sng" dirty="0" smtClean="0"/>
              <a:t>Changes to Required Attachments (CQ #148)</a:t>
            </a:r>
            <a:endParaRPr lang="en-US" sz="2400" b="1" dirty="0" smtClean="0"/>
          </a:p>
        </p:txBody>
      </p:sp>
      <p:sp>
        <p:nvSpPr>
          <p:cNvPr id="5" name="Oval Callout 4"/>
          <p:cNvSpPr/>
          <p:nvPr/>
        </p:nvSpPr>
        <p:spPr>
          <a:xfrm>
            <a:off x="762000" y="2667000"/>
            <a:ext cx="7543800" cy="3124200"/>
          </a:xfrm>
          <a:prstGeom prst="wedgeEllipseCallout">
            <a:avLst>
              <a:gd name="adj1" fmla="val 22436"/>
              <a:gd name="adj2" fmla="val -80907"/>
            </a:avLst>
          </a:prstGeom>
          <a:solidFill>
            <a:schemeClr val="bg2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Throughout all forms, </a:t>
            </a:r>
            <a:r>
              <a:rPr lang="en-US" dirty="0" smtClean="0"/>
              <a:t>attachment notes have been changed to reflect removal of “(ATTACH TO CEE)” from document lists.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For example, guidance starting with “Unless otherwise noted” has been changed to “Unless required”.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612775"/>
          </a:xfrm>
        </p:spPr>
        <p:txBody>
          <a:bodyPr/>
          <a:lstStyle/>
          <a:p>
            <a:pPr algn="l"/>
            <a:r>
              <a:rPr lang="en-US" sz="2400" b="1" u="sng" dirty="0" smtClean="0"/>
              <a:t>Changed References to DM-1B (CQ #191)</a:t>
            </a:r>
            <a:endParaRPr lang="en-US" sz="2400" b="1" dirty="0" smtClean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143000"/>
            <a:ext cx="7180263" cy="819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Oval Callout 4"/>
          <p:cNvSpPr/>
          <p:nvPr/>
        </p:nvSpPr>
        <p:spPr>
          <a:xfrm>
            <a:off x="1828800" y="2667000"/>
            <a:ext cx="6553200" cy="1676400"/>
          </a:xfrm>
          <a:prstGeom prst="wedgeEllipseCallout">
            <a:avLst>
              <a:gd name="adj1" fmla="val -14574"/>
              <a:gd name="adj2" fmla="val -96008"/>
            </a:avLst>
          </a:prstGeom>
          <a:solidFill>
            <a:schemeClr val="bg2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Throughout all forms, </a:t>
            </a:r>
            <a:r>
              <a:rPr lang="en-US" dirty="0" smtClean="0"/>
              <a:t>changed </a:t>
            </a:r>
            <a:r>
              <a:rPr lang="en-US" dirty="0"/>
              <a:t>references </a:t>
            </a:r>
            <a:r>
              <a:rPr lang="en-US" dirty="0" smtClean="0"/>
              <a:t>from </a:t>
            </a:r>
            <a:r>
              <a:rPr lang="en-US" dirty="0"/>
              <a:t>“</a:t>
            </a:r>
            <a:r>
              <a:rPr lang="en-US" dirty="0" smtClean="0"/>
              <a:t>CE </a:t>
            </a:r>
            <a:r>
              <a:rPr lang="en-US" dirty="0"/>
              <a:t>Handbook” to “DM-1B (Pub #10B</a:t>
            </a:r>
            <a:r>
              <a:rPr lang="en-US" dirty="0" smtClean="0"/>
              <a:t>)”.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612775"/>
          </a:xfrm>
        </p:spPr>
        <p:txBody>
          <a:bodyPr/>
          <a:lstStyle/>
          <a:p>
            <a:pPr algn="l"/>
            <a:r>
              <a:rPr lang="en-US" sz="2400" b="1" u="sng" smtClean="0"/>
              <a:t>CE Part B, Section A-1 --- Federal Wild &amp; Scenic (CQ #182)</a:t>
            </a:r>
            <a:endParaRPr lang="en-US" sz="2400" b="1" smtClean="0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143000"/>
            <a:ext cx="6532563" cy="23717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Oval Callout 4"/>
          <p:cNvSpPr/>
          <p:nvPr/>
        </p:nvSpPr>
        <p:spPr>
          <a:xfrm>
            <a:off x="2971800" y="3962400"/>
            <a:ext cx="4038600" cy="838200"/>
          </a:xfrm>
          <a:prstGeom prst="wedgeEllipseCallout">
            <a:avLst>
              <a:gd name="adj1" fmla="val -33299"/>
              <a:gd name="adj2" fmla="val -124672"/>
            </a:avLst>
          </a:prstGeom>
          <a:solidFill>
            <a:schemeClr val="bg2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Added </a:t>
            </a:r>
            <a:r>
              <a:rPr lang="en-US" dirty="0"/>
              <a:t>“Clarion River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612775"/>
          </a:xfrm>
        </p:spPr>
        <p:txBody>
          <a:bodyPr/>
          <a:lstStyle/>
          <a:p>
            <a:pPr algn="l"/>
            <a:r>
              <a:rPr lang="en-US" sz="2400" b="1" u="sng" smtClean="0"/>
              <a:t>CE Part B, Section A-4 --- Cultural Resources (CQ #181)</a:t>
            </a:r>
            <a:endParaRPr lang="en-US" sz="2400" b="1" smtClean="0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175" y="990600"/>
            <a:ext cx="7866063" cy="2219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Oval Callout 4"/>
          <p:cNvSpPr/>
          <p:nvPr/>
        </p:nvSpPr>
        <p:spPr>
          <a:xfrm>
            <a:off x="1600200" y="3505200"/>
            <a:ext cx="6553200" cy="1828800"/>
          </a:xfrm>
          <a:prstGeom prst="wedgeEllipseCallout">
            <a:avLst>
              <a:gd name="adj1" fmla="val -52999"/>
              <a:gd name="adj2" fmla="val -73542"/>
            </a:avLst>
          </a:prstGeom>
          <a:solidFill>
            <a:schemeClr val="bg2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Added </a:t>
            </a:r>
            <a:r>
              <a:rPr lang="en-US" dirty="0"/>
              <a:t>“Is the project exempted … per Stipulation III of the Emergency Relief Projects Programmatic  Agreement (</a:t>
            </a:r>
            <a:r>
              <a:rPr lang="en-US" dirty="0" smtClean="0"/>
              <a:t>2005)?” </a:t>
            </a:r>
            <a:r>
              <a:rPr lang="en-US" dirty="0"/>
              <a:t>with fields for Activity Selection (</a:t>
            </a:r>
            <a:r>
              <a:rPr lang="en-US" i="1" dirty="0"/>
              <a:t>see next page</a:t>
            </a:r>
            <a:r>
              <a:rPr lang="en-US" dirty="0"/>
              <a:t>), Individual Making Exemption and Date of </a:t>
            </a:r>
            <a:r>
              <a:rPr lang="en-US" dirty="0" smtClean="0"/>
              <a:t>Exemption.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612775"/>
          </a:xfrm>
        </p:spPr>
        <p:txBody>
          <a:bodyPr/>
          <a:lstStyle/>
          <a:p>
            <a:pPr algn="l"/>
            <a:r>
              <a:rPr lang="en-US" sz="2400" b="1" u="sng" smtClean="0"/>
              <a:t>CE Part B, Section A-4 --- Cultural Resources (CQ #181)</a:t>
            </a:r>
            <a:endParaRPr lang="en-US" sz="2400" b="1" smtClean="0"/>
          </a:p>
        </p:txBody>
      </p:sp>
      <p:sp>
        <p:nvSpPr>
          <p:cNvPr id="28675" name="TextBox 6"/>
          <p:cNvSpPr txBox="1">
            <a:spLocks noChangeArrowheads="1"/>
          </p:cNvSpPr>
          <p:nvPr/>
        </p:nvSpPr>
        <p:spPr bwMode="auto">
          <a:xfrm>
            <a:off x="1219200" y="1371600"/>
            <a:ext cx="7391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UcPeriod"/>
            </a:pPr>
            <a:r>
              <a:rPr lang="en-US">
                <a:latin typeface="Calibri" pitchFamily="34" charset="0"/>
              </a:rPr>
              <a:t>  Immediate rescue and salvage operations conducted to preserve life and     property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B.1   Repair of road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B.2   Repair or replacement of traffic control devices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B.3   Repair or replacement of road lighting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B.4   Repair or replacement of other road appurtenances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B.5   Repair or replacement of roadway safety elements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B.6   Repair or replacement of culvert systems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B.7   Placement of fill or repair of scour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B.8   Repair or replacement of retaining walls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B.9   Channel cleaning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latin typeface="Calibri" pitchFamily="34" charset="0"/>
              </a:rPr>
              <a:t>B.10 Other activities necessary to restore and maintain essential traffic</a:t>
            </a:r>
          </a:p>
        </p:txBody>
      </p:sp>
      <p:sp>
        <p:nvSpPr>
          <p:cNvPr id="28676" name="TextBox 7"/>
          <p:cNvSpPr txBox="1">
            <a:spLocks noChangeArrowheads="1"/>
          </p:cNvSpPr>
          <p:nvPr/>
        </p:nvSpPr>
        <p:spPr bwMode="auto">
          <a:xfrm>
            <a:off x="838200" y="990600"/>
            <a:ext cx="548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Exempt Activity Selections for previous slide…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612775"/>
          </a:xfrm>
        </p:spPr>
        <p:txBody>
          <a:bodyPr/>
          <a:lstStyle/>
          <a:p>
            <a:pPr algn="l"/>
            <a:r>
              <a:rPr lang="en-US" sz="2400" b="1" u="sng" dirty="0" smtClean="0"/>
              <a:t>CE Part B, Section A-4 --- Documentation (CQ #195)</a:t>
            </a:r>
            <a:endParaRPr lang="en-US" sz="2400" b="1" dirty="0" smtClean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914400"/>
            <a:ext cx="8228013" cy="26765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Oval Callout 4"/>
          <p:cNvSpPr/>
          <p:nvPr/>
        </p:nvSpPr>
        <p:spPr>
          <a:xfrm>
            <a:off x="1219200" y="3886200"/>
            <a:ext cx="6553200" cy="1828800"/>
          </a:xfrm>
          <a:prstGeom prst="wedgeEllipseCallout">
            <a:avLst>
              <a:gd name="adj1" fmla="val 15595"/>
              <a:gd name="adj2" fmla="val -72607"/>
            </a:avLst>
          </a:prstGeom>
          <a:solidFill>
            <a:schemeClr val="bg2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Moved “Programmatic Agreement (Project Specific” to its own checkbox under “Deferred Archaeological Testing </a:t>
            </a:r>
            <a:r>
              <a:rPr lang="en-US" smtClean="0"/>
              <a:t>Form”.</a:t>
            </a:r>
            <a:endParaRPr lang="en-US" dirty="0"/>
          </a:p>
        </p:txBody>
      </p:sp>
      <p:sp>
        <p:nvSpPr>
          <p:cNvPr id="6" name="Left-Right Arrow 5"/>
          <p:cNvSpPr/>
          <p:nvPr/>
        </p:nvSpPr>
        <p:spPr>
          <a:xfrm rot="2260840">
            <a:off x="3806937" y="2218160"/>
            <a:ext cx="2982259" cy="274077"/>
          </a:xfrm>
          <a:prstGeom prst="left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433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Multiple BRPA Matrices in Single Packages (CQ #179)</vt:lpstr>
      <vt:lpstr>Changes to Required Attachments (CQ #148)</vt:lpstr>
      <vt:lpstr>Changes to Required Attachments (CQ #148)</vt:lpstr>
      <vt:lpstr>Changed References to DM-1B (CQ #191)</vt:lpstr>
      <vt:lpstr>CE Part B, Section A-1 --- Federal Wild &amp; Scenic (CQ #182)</vt:lpstr>
      <vt:lpstr>CE Part B, Section A-4 --- Cultural Resources (CQ #181)</vt:lpstr>
      <vt:lpstr>CE Part B, Section A-4 --- Cultural Resources (CQ #181)</vt:lpstr>
      <vt:lpstr>CE Part B, Section A-4 --- Documentation (CQ #195)</vt:lpstr>
      <vt:lpstr>CE Part B, Section A-7 --- Displacement Section (CQ #163)</vt:lpstr>
    </vt:vector>
  </TitlesOfParts>
  <Company>PennDOT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 Part B, Section A-6 --- Noise Section: OLD VERSION</dc:title>
  <dc:creator>c-ecastell</dc:creator>
  <cp:lastModifiedBy>c-ecastell</cp:lastModifiedBy>
  <cp:revision>109</cp:revision>
  <dcterms:created xsi:type="dcterms:W3CDTF">2011-05-13T13:22:07Z</dcterms:created>
  <dcterms:modified xsi:type="dcterms:W3CDTF">2011-08-31T12:08:08Z</dcterms:modified>
</cp:coreProperties>
</file>